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4" r:id="rId14"/>
    <p:sldId id="268" r:id="rId15"/>
    <p:sldId id="272" r:id="rId16"/>
    <p:sldId id="273" r:id="rId17"/>
  </p:sldIdLst>
  <p:sldSz cx="9144000" cy="6858000" type="screen4x3"/>
  <p:notesSz cx="6797675" cy="9926638"/>
  <p:photoAlbum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29" autoAdjust="0"/>
  </p:normalViewPr>
  <p:slideViewPr>
    <p:cSldViewPr>
      <p:cViewPr varScale="1">
        <p:scale>
          <a:sx n="74" d="100"/>
          <a:sy n="74" d="100"/>
        </p:scale>
        <p:origin x="11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8F531D-1AAC-464E-80DE-A2F8B2E758A5}" type="datetimeFigureOut">
              <a:rPr lang="de-DE"/>
              <a:pPr>
                <a:defRPr/>
              </a:pPr>
              <a:t>24.10.2021</a:t>
            </a:fld>
            <a:endParaRPr lang="de-DE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01303B-440F-4489-9A21-58F6F56C1A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547FC6-CAB8-4F47-AE22-E12B7A95EDAF}" type="datetimeFigureOut">
              <a:rPr lang="de-DE"/>
              <a:pPr>
                <a:defRPr/>
              </a:pPr>
              <a:t>24.10.2021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D114DA-D9D6-4A08-8804-3631E3A706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D2AB3-5F82-4DB4-92BA-A321EABE5464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rade Verbindung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5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5FF25-A462-403B-8021-671DE500F6D2}" type="datetimeFigureOut">
              <a:rPr lang="de-DE"/>
              <a:pPr>
                <a:defRPr/>
              </a:pPr>
              <a:t>24.10.2021</a:t>
            </a:fld>
            <a:endParaRPr lang="de-DE"/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18F5D-E363-4DBF-9D8C-961377564F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CA5D9-DBE3-4332-8662-44439B457565}" type="datetimeFigureOut">
              <a:rPr lang="de-DE"/>
              <a:pPr>
                <a:defRPr/>
              </a:pPr>
              <a:t>24.10.2021</a:t>
            </a:fld>
            <a:endParaRPr lang="de-DE"/>
          </a:p>
        </p:txBody>
      </p:sp>
      <p:sp>
        <p:nvSpPr>
          <p:cNvPr id="5" name="Fußzeilenplatzhalt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38053-F04E-46BC-BB11-6C6128E85F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D24C-882D-4A2E-B54F-C6344C0E03E3}" type="datetimeFigureOut">
              <a:rPr lang="de-DE"/>
              <a:pPr>
                <a:defRPr/>
              </a:pPr>
              <a:t>24.10.2021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7325B-14A3-4DE3-92EE-47C7572EC9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F3AED-9EF1-41BC-8D36-2C024C1C8E48}" type="datetimeFigureOut">
              <a:rPr lang="de-DE"/>
              <a:pPr>
                <a:defRPr/>
              </a:pPr>
              <a:t>24.10.2021</a:t>
            </a:fld>
            <a:endParaRPr lang="de-DE"/>
          </a:p>
        </p:txBody>
      </p:sp>
      <p:sp>
        <p:nvSpPr>
          <p:cNvPr id="5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97380-82CC-497C-906F-35ECAEE26F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rade Verbindung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F1EB6-05C0-4D00-A79F-ACE6BB9CBCE1}" type="datetimeFigureOut">
              <a:rPr lang="de-DE"/>
              <a:pPr>
                <a:defRPr/>
              </a:pPr>
              <a:t>24.10.2021</a:t>
            </a:fld>
            <a:endParaRPr lang="de-DE"/>
          </a:p>
        </p:txBody>
      </p:sp>
      <p:sp>
        <p:nvSpPr>
          <p:cNvPr id="7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EAE7B-8942-489F-8C43-0A50247C5F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001B4-BF49-4D6A-AD0A-C6A8AF48358E}" type="datetimeFigureOut">
              <a:rPr lang="de-DE"/>
              <a:pPr>
                <a:defRPr/>
              </a:pPr>
              <a:t>24.10.2021</a:t>
            </a:fld>
            <a:endParaRPr lang="de-DE"/>
          </a:p>
        </p:txBody>
      </p:sp>
      <p:sp>
        <p:nvSpPr>
          <p:cNvPr id="6" name="Fußzeilenplatzhalt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53C7-7233-439B-BDE4-3BB9DAFD60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C4E4-96CD-4A70-8970-EC02EC65BC1E}" type="datetimeFigureOut">
              <a:rPr lang="de-DE"/>
              <a:pPr>
                <a:defRPr/>
              </a:pPr>
              <a:t>24.10.2021</a:t>
            </a:fld>
            <a:endParaRPr lang="de-DE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500EC-D845-41E4-AE9D-9BD456AF7B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A2D6A-3BA2-4482-BF1B-2F0EBBF6D5F5}" type="datetimeFigureOut">
              <a:rPr lang="de-DE"/>
              <a:pPr>
                <a:defRPr/>
              </a:pPr>
              <a:t>24.10.2021</a:t>
            </a:fld>
            <a:endParaRPr lang="de-DE"/>
          </a:p>
        </p:txBody>
      </p:sp>
      <p:sp>
        <p:nvSpPr>
          <p:cNvPr id="4" name="Fußzeilenplatzhalt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583E0-5090-45FE-87F2-C3A75D3E6C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0D733-7B10-4033-8B9A-B7BEA3125EB4}" type="datetimeFigureOut">
              <a:rPr lang="de-DE"/>
              <a:pPr>
                <a:defRPr/>
              </a:pPr>
              <a:t>24.10.2021</a:t>
            </a:fld>
            <a:endParaRPr lang="de-DE"/>
          </a:p>
        </p:txBody>
      </p:sp>
      <p:sp>
        <p:nvSpPr>
          <p:cNvPr id="3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7930F-E904-4410-B190-1E6840B2CB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0781D-0D93-4C01-B5DF-4A12E335BCBA}" type="datetimeFigureOut">
              <a:rPr lang="de-DE"/>
              <a:pPr>
                <a:defRPr/>
              </a:pPr>
              <a:t>24.10.2021</a:t>
            </a:fld>
            <a:endParaRPr lang="de-DE"/>
          </a:p>
        </p:txBody>
      </p:sp>
      <p:sp>
        <p:nvSpPr>
          <p:cNvPr id="7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BC348-A6AB-4ADD-B16A-22753CF6E7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F6290-6317-44E3-AC6C-0507A8DEF595}" type="datetimeFigureOut">
              <a:rPr lang="de-DE"/>
              <a:pPr>
                <a:defRPr/>
              </a:pPr>
              <a:t>24.10.2021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F2D1B-F08C-4C44-9E2F-667FB74E7A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9" name="Textplatzhalt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78B5CE-8193-441F-AE7F-870E49445965}" type="datetimeFigureOut">
              <a:rPr lang="de-DE"/>
              <a:pPr>
                <a:defRPr/>
              </a:pPr>
              <a:t>24.10.2021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484CCE-E992-454D-9DD9-DA004F46E4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3" r:id="rId4"/>
    <p:sldLayoutId id="2147483807" r:id="rId5"/>
    <p:sldLayoutId id="2147483802" r:id="rId6"/>
    <p:sldLayoutId id="2147483808" r:id="rId7"/>
    <p:sldLayoutId id="2147483809" r:id="rId8"/>
    <p:sldLayoutId id="2147483810" r:id="rId9"/>
    <p:sldLayoutId id="2147483801" r:id="rId10"/>
    <p:sldLayoutId id="2147483811" r:id="rId11"/>
  </p:sldLayoutIdLst>
  <p:transition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ulministerium.nrw.d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5"/>
          <p:cNvSpPr txBox="1">
            <a:spLocks noChangeArrowheads="1"/>
          </p:cNvSpPr>
          <p:nvPr/>
        </p:nvSpPr>
        <p:spPr bwMode="auto">
          <a:xfrm>
            <a:off x="250825" y="1196975"/>
            <a:ext cx="85693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altLang="zh-TW" b="1" i="1">
                <a:ea typeface="新細明體" pitchFamily="18" charset="-120"/>
              </a:rPr>
              <a:t>Herzlich Willkommen </a:t>
            </a:r>
          </a:p>
          <a:p>
            <a:pPr algn="ctr"/>
            <a:r>
              <a:rPr lang="de-DE" altLang="zh-TW" b="1" i="1">
                <a:ea typeface="新細明體" pitchFamily="18" charset="-120"/>
              </a:rPr>
              <a:t>zum Informationsabend</a:t>
            </a:r>
            <a:br>
              <a:rPr lang="de-DE" altLang="zh-TW" b="1" i="1">
                <a:ea typeface="新細明體" pitchFamily="18" charset="-120"/>
              </a:rPr>
            </a:br>
            <a:r>
              <a:rPr lang="de-DE" altLang="zh-TW">
                <a:ea typeface="新細明體" pitchFamily="18" charset="-120"/>
              </a:rPr>
              <a:t> </a:t>
            </a:r>
            <a:endParaRPr lang="de-DE" sz="2400" b="1"/>
          </a:p>
          <a:p>
            <a:pPr algn="ctr"/>
            <a:r>
              <a:rPr lang="de-DE" altLang="zh-TW" b="1" i="1">
                <a:ea typeface="新細明體" pitchFamily="18" charset="-120"/>
              </a:rPr>
              <a:t>„Bildungsgänge nach der Grundschule“</a:t>
            </a:r>
            <a:r>
              <a:rPr lang="de-DE" altLang="zh-TW">
                <a:ea typeface="新細明體" pitchFamily="18" charset="-120"/>
              </a:rPr>
              <a:t> </a:t>
            </a:r>
            <a:endParaRPr lang="de-DE"/>
          </a:p>
        </p:txBody>
      </p:sp>
      <p:pic>
        <p:nvPicPr>
          <p:cNvPr id="15362" name="Picture 4" descr="KGS_Logo_RGB_100x100_300dp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3932238"/>
            <a:ext cx="25209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65125" indent="-365125">
              <a:lnSpc>
                <a:spcPct val="115000"/>
              </a:lnSpc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latin typeface="Arial" charset="0"/>
              </a:rPr>
              <a:t>Alle Abschlüsse der Sek 1 können auch am Gymnasium erworben werden. </a:t>
            </a:r>
          </a:p>
          <a:p>
            <a:pPr marL="365125" indent="-365125">
              <a:lnSpc>
                <a:spcPct val="115000"/>
              </a:lnSpc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latin typeface="Arial" charset="0"/>
              </a:rPr>
              <a:t>Die Sek 1 am Gymnasium umfasst nur 5 Jahre. </a:t>
            </a:r>
          </a:p>
          <a:p>
            <a:pPr marL="365125" indent="-365125">
              <a:lnSpc>
                <a:spcPct val="115000"/>
              </a:lnSpc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latin typeface="Arial" charset="0"/>
              </a:rPr>
              <a:t>Ein Hauptschulabschluss kann erst nach der Klasse 10 (Einführungsphase für die gymnasiale Oberstufe) </a:t>
            </a:r>
            <a:br>
              <a:rPr lang="de-DE" sz="2400">
                <a:latin typeface="Arial" charset="0"/>
              </a:rPr>
            </a:br>
            <a:r>
              <a:rPr lang="de-DE" sz="2400">
                <a:latin typeface="Arial" charset="0"/>
              </a:rPr>
              <a:t>erworben werden. </a:t>
            </a:r>
          </a:p>
          <a:p>
            <a:pPr marL="365125" indent="-365125">
              <a:lnSpc>
                <a:spcPct val="115000"/>
              </a:lnSpc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latin typeface="Arial" charset="0"/>
              </a:rPr>
              <a:t>Nach der gymnasialen Oberstufe, in der Regel nach Klasse 12, wird die allgemeine Hochschulreife (Abitur) erworben.</a:t>
            </a:r>
          </a:p>
        </p:txBody>
      </p:sp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569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Gymnasium - </a:t>
            </a:r>
            <a:r>
              <a:rPr lang="de-DE" b="1">
                <a:solidFill>
                  <a:schemeClr val="tx2"/>
                </a:solidFill>
              </a:rPr>
              <a:t>Abschlüsse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65125" indent="-365125"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800">
                <a:latin typeface="Arial" charset="0"/>
              </a:rPr>
              <a:t>Das flexible System der Gesamtschule ermöglicht Bildungsgänge, die ohne Zuordnung zu den verschiedenen Schulformen zu allen Abschlüssen der Sek 1 führen.  </a:t>
            </a:r>
          </a:p>
          <a:p>
            <a:pPr marL="365125" indent="-365125"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800">
                <a:latin typeface="Arial" charset="0"/>
              </a:rPr>
              <a:t>Die Sekundarstufe 2 (gymnasiale Oberstufe) umfasst die Jahrgangsstufen 11 bis 13. </a:t>
            </a:r>
          </a:p>
          <a:p>
            <a:pPr marL="365125" indent="-365125"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800">
                <a:latin typeface="Arial" charset="0"/>
              </a:rPr>
              <a:t>Die allgemeine Hochschulreife wird nach der Klasse 13 erworben.</a:t>
            </a:r>
          </a:p>
        </p:txBody>
      </p:sp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569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Gesamtschule</a:t>
            </a: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/>
          <p:cNvSpPr>
            <a:spLocks noGrp="1"/>
          </p:cNvSpPr>
          <p:nvPr>
            <p:ph idx="4294967295"/>
          </p:nvPr>
        </p:nvSpPr>
        <p:spPr>
          <a:xfrm>
            <a:off x="304800" y="1412875"/>
            <a:ext cx="8686800" cy="4525963"/>
          </a:xfrm>
        </p:spPr>
        <p:txBody>
          <a:bodyPr/>
          <a:lstStyle/>
          <a:p>
            <a:pPr marL="365125" indent="-365125"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latin typeface="Arial" charset="0"/>
              </a:rPr>
              <a:t>Die Schulformentscheidung kann je nach individueller Entwicklung der Kinder korrigiert werden. </a:t>
            </a:r>
          </a:p>
          <a:p>
            <a:pPr marL="365125" indent="-365125"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latin typeface="Arial" charset="0"/>
              </a:rPr>
              <a:t>In den Klassen 5 und 6 werden die Kinder an die Methoden der jeweiligen Schulform herangeführt und besonders beobachtet.</a:t>
            </a:r>
          </a:p>
          <a:p>
            <a:pPr marL="365125" indent="-365125"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latin typeface="Arial" charset="0"/>
              </a:rPr>
              <a:t>Es gibt keine Versetzung zwischen Klasse 5 und 6.</a:t>
            </a:r>
          </a:p>
          <a:p>
            <a:pPr marL="365125" indent="-365125"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latin typeface="Arial" charset="0"/>
              </a:rPr>
              <a:t>Nach jedem Schulhalbjahr der Erprobungsstufe wird geprüft, ob ein Wechsel zu einer anderen Schulform sinnvoll und empfehlenswert ist.</a:t>
            </a:r>
          </a:p>
          <a:p>
            <a:pPr marL="365125" indent="-365125"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latin typeface="Arial" charset="0"/>
              </a:rPr>
              <a:t>Hauptschule, Realschule und Gymnasium prüfen am Ende der 6. Klasse, ob die gewählte Schulform weiterbesucht werden kann.</a:t>
            </a:r>
          </a:p>
        </p:txBody>
      </p:sp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79512" y="368742"/>
            <a:ext cx="8569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Die Erprobungsstufe</a:t>
            </a: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FEC88-A2BE-44BA-8EEC-4BE8D8D9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effectLst/>
                <a:latin typeface="Arial" panose="020B0604020202020204" pitchFamily="34" charset="0"/>
              </a:rPr>
              <a:t>Was Eltern wissen möchten...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4ED01F-6062-4E44-973F-AF48178E1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sz="4800" i="1" dirty="0"/>
          </a:p>
          <a:p>
            <a:pPr algn="ctr"/>
            <a:endParaRPr lang="de-DE" sz="5400" i="1" u="sng" dirty="0"/>
          </a:p>
          <a:p>
            <a:pPr marL="0" indent="0" algn="ctr">
              <a:buNone/>
            </a:pPr>
            <a:r>
              <a:rPr lang="de-DE" sz="5400" i="1" u="sng" dirty="0"/>
              <a:t>Ihre Fragen?</a:t>
            </a:r>
          </a:p>
        </p:txBody>
      </p:sp>
    </p:spTree>
    <p:extLst>
      <p:ext uri="{BB962C8B-B14F-4D97-AF65-F5344CB8AC3E}">
        <p14:creationId xmlns:p14="http://schemas.microsoft.com/office/powerpoint/2010/main" val="1035568719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1889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de-DE" cap="none" dirty="0">
                <a:effectLst/>
              </a:rPr>
              <a:t>Weitere Informationen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57338"/>
            <a:ext cx="8686800" cy="45259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de-DE" dirty="0"/>
          </a:p>
          <a:p>
            <a:pPr algn="ctr">
              <a:buFont typeface="Wingdings 2" pitchFamily="18" charset="2"/>
              <a:buNone/>
            </a:pPr>
            <a:endParaRPr lang="de-DE" dirty="0"/>
          </a:p>
          <a:p>
            <a:pPr algn="ctr">
              <a:buFont typeface="Wingdings 2" pitchFamily="18" charset="2"/>
              <a:buNone/>
            </a:pPr>
            <a:r>
              <a:rPr lang="de-DE" dirty="0"/>
              <a:t>Alle Informationen auf</a:t>
            </a:r>
          </a:p>
          <a:p>
            <a:pPr algn="ctr">
              <a:buFont typeface="Wingdings 2" pitchFamily="18" charset="2"/>
              <a:buNone/>
            </a:pPr>
            <a:r>
              <a:rPr lang="de-DE" b="1" dirty="0"/>
              <a:t>        </a:t>
            </a:r>
            <a:r>
              <a:rPr lang="de-DE" b="1" dirty="0">
                <a:hlinkClick r:id="rId2"/>
              </a:rPr>
              <a:t>www.schulministerium.nrw.de</a:t>
            </a:r>
            <a:endParaRPr lang="de-DE" b="1" dirty="0"/>
          </a:p>
          <a:p>
            <a:pPr marL="0" indent="0" algn="ctr">
              <a:buNone/>
            </a:pPr>
            <a:endParaRPr lang="de-DE" b="1" dirty="0"/>
          </a:p>
          <a:p>
            <a:pPr marL="0" indent="0" algn="ctr">
              <a:buNone/>
            </a:pPr>
            <a:r>
              <a:rPr lang="de-DE" dirty="0"/>
              <a:t>        Hilfreiche Tipps </a:t>
            </a:r>
          </a:p>
          <a:p>
            <a:pPr algn="ctr">
              <a:buFont typeface="Wingdings 2" pitchFamily="18" charset="2"/>
              <a:buNone/>
            </a:pPr>
            <a:r>
              <a:rPr lang="de-DE" b="1" dirty="0"/>
              <a:t> </a:t>
            </a:r>
            <a:r>
              <a:rPr lang="de-DE" b="1" u="sng" dirty="0"/>
              <a:t>schulpsychologie@stadt-koeln.de</a:t>
            </a: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79388" y="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de-DE" cap="none" dirty="0">
                <a:effectLst/>
              </a:rPr>
              <a:t>Anmeldung 2022 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>
          <a:xfrm>
            <a:off x="426368" y="1340768"/>
            <a:ext cx="8291264" cy="45259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de-DE" b="1" u="sng" dirty="0"/>
              <a:t>Gesamtschule: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de-DE" b="1" dirty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de-DE" b="1"/>
              <a:t>29.01.2022  bis  05.02.2022</a:t>
            </a:r>
            <a:endParaRPr lang="de-DE" b="1" dirty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de-DE" dirty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de-DE" b="1" dirty="0"/>
              <a:t>Alle</a:t>
            </a:r>
            <a:r>
              <a:rPr lang="de-DE" dirty="0"/>
              <a:t> </a:t>
            </a:r>
            <a:r>
              <a:rPr lang="de-DE" b="1" dirty="0"/>
              <a:t>anderen Schulformen</a:t>
            </a:r>
            <a:r>
              <a:rPr lang="de-DE" dirty="0"/>
              <a:t>: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de-DE" b="1" dirty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de-DE" b="1" dirty="0"/>
              <a:t>01.03.2022  bis  05.03. 2022 </a:t>
            </a:r>
          </a:p>
          <a:p>
            <a:pPr marL="0" indent="0" algn="ctr">
              <a:lnSpc>
                <a:spcPct val="90000"/>
              </a:lnSpc>
              <a:buNone/>
            </a:pPr>
            <a:endParaRPr lang="de-DE" b="1" dirty="0"/>
          </a:p>
          <a:p>
            <a:pPr marL="0" indent="0" algn="ctr">
              <a:lnSpc>
                <a:spcPct val="90000"/>
              </a:lnSpc>
              <a:buNone/>
            </a:pPr>
            <a:r>
              <a:rPr lang="de-DE" b="1" dirty="0"/>
              <a:t>        </a:t>
            </a: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79388" y="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2800" b="1" cap="none">
                <a:effectLst/>
                <a:latin typeface="Arial" charset="0"/>
              </a:rPr>
              <a:t>Bildungsgänge nach der Grundschule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57338"/>
            <a:ext cx="8686800" cy="45259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de-DE" b="1"/>
          </a:p>
          <a:p>
            <a:pPr algn="ctr">
              <a:buFont typeface="Wingdings 2" pitchFamily="18" charset="2"/>
              <a:buNone/>
            </a:pPr>
            <a:endParaRPr lang="de-DE" b="1"/>
          </a:p>
          <a:p>
            <a:pPr algn="ctr">
              <a:buFont typeface="Wingdings 2" pitchFamily="18" charset="2"/>
              <a:buNone/>
            </a:pPr>
            <a:endParaRPr lang="de-DE" b="1"/>
          </a:p>
          <a:p>
            <a:pPr algn="ctr">
              <a:buFont typeface="Wingdings 2" pitchFamily="18" charset="2"/>
              <a:buNone/>
            </a:pPr>
            <a:r>
              <a:rPr lang="de-DE" sz="3600" b="1" i="1"/>
              <a:t>Vielen Dank für Ihre Aufmerksamkeit!</a:t>
            </a:r>
            <a:r>
              <a:rPr lang="de-DE" b="1"/>
              <a:t>  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>
              <a:lnSpc>
                <a:spcPct val="115000"/>
              </a:lnSpc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altLang="zh-TW" sz="2800" b="1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Wechsel in eine weiterführende Schule (Sekundarstufe 1) </a:t>
            </a:r>
          </a:p>
          <a:p>
            <a:pPr marL="365125" indent="-365125">
              <a:lnSpc>
                <a:spcPct val="115000"/>
              </a:lnSpc>
              <a:buClr>
                <a:schemeClr val="tx1"/>
              </a:buClr>
              <a:buFont typeface="Wingdings" pitchFamily="2" charset="2"/>
              <a:buNone/>
              <a:tabLst>
                <a:tab pos="365125" algn="l"/>
              </a:tabLst>
            </a:pPr>
            <a:r>
              <a:rPr lang="de-DE" sz="2800" b="1">
                <a:solidFill>
                  <a:schemeClr val="tx1"/>
                </a:solidFill>
                <a:latin typeface="Arial" charset="0"/>
              </a:rPr>
              <a:t>	</a:t>
            </a:r>
          </a:p>
          <a:p>
            <a:pPr marL="365125" indent="-365125">
              <a:lnSpc>
                <a:spcPct val="115000"/>
              </a:lnSpc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800" b="1">
                <a:solidFill>
                  <a:schemeClr val="tx1"/>
                </a:solidFill>
                <a:latin typeface="Arial" charset="0"/>
              </a:rPr>
              <a:t>Viele Fragen zur Schullaufbahn Ihres Kindes</a:t>
            </a:r>
          </a:p>
          <a:p>
            <a:pPr marL="365125" indent="-365125">
              <a:buClr>
                <a:schemeClr val="tx1"/>
              </a:buClr>
              <a:buFont typeface="Wingdings" pitchFamily="2" charset="2"/>
              <a:buNone/>
              <a:tabLst>
                <a:tab pos="365125" algn="l"/>
              </a:tabLst>
            </a:pPr>
            <a:r>
              <a:rPr lang="de-DE" sz="2800" b="1">
                <a:solidFill>
                  <a:schemeClr val="tx1"/>
                </a:solidFill>
                <a:latin typeface="Arial" charset="0"/>
              </a:rPr>
              <a:t>	</a:t>
            </a:r>
            <a:br>
              <a:rPr lang="de-DE" sz="2800" b="1">
                <a:solidFill>
                  <a:schemeClr val="tx1"/>
                </a:solidFill>
                <a:latin typeface="Arial" charset="0"/>
              </a:rPr>
            </a:br>
            <a:r>
              <a:rPr lang="de-DE" sz="2800" b="1">
                <a:solidFill>
                  <a:schemeClr val="tx1"/>
                </a:solidFill>
                <a:latin typeface="Arial" charset="0"/>
              </a:rPr>
              <a:t>Im Vordergrund steht die Frage: </a:t>
            </a:r>
            <a:endParaRPr lang="de-DE" altLang="zh-TW" sz="2800" b="1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  <a:p>
            <a:pPr marL="365125" indent="-365125">
              <a:buClr>
                <a:schemeClr val="tx1"/>
              </a:buClr>
              <a:buFont typeface="Wingdings" pitchFamily="2" charset="2"/>
              <a:buNone/>
              <a:tabLst>
                <a:tab pos="365125" algn="l"/>
              </a:tabLst>
            </a:pPr>
            <a:r>
              <a:rPr lang="de-DE" altLang="zh-TW" sz="2800" b="1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	</a:t>
            </a:r>
            <a:r>
              <a:rPr lang="de-DE" altLang="zh-TW" sz="2800" b="1" i="1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„Welche Schulform bietet die besten Voraussetzungen für eine optimale Ausbildung?“ </a:t>
            </a:r>
            <a:endParaRPr lang="de-DE" sz="2800" b="1" i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569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b="1"/>
              <a:t>Wechsel nach der 4. Klasse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Inhaltsplatzhalter 2"/>
          <p:cNvSpPr>
            <a:spLocks noGrp="1"/>
          </p:cNvSpPr>
          <p:nvPr>
            <p:ph idx="4294967295"/>
          </p:nvPr>
        </p:nvSpPr>
        <p:spPr>
          <a:xfrm>
            <a:off x="457200" y="1341438"/>
            <a:ext cx="8362950" cy="4525962"/>
          </a:xfrm>
        </p:spPr>
        <p:txBody>
          <a:bodyPr/>
          <a:lstStyle/>
          <a:p>
            <a:pPr marL="365125" indent="-365125">
              <a:lnSpc>
                <a:spcPct val="115000"/>
              </a:lnSpc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altLang="zh-TW" sz="240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Teil des Halbjahreszeugnis der Klasse 4 ist eine </a:t>
            </a:r>
            <a:r>
              <a:rPr lang="de-DE" altLang="zh-TW" sz="2400" b="1" u="sng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begründete Empfehlung</a:t>
            </a:r>
            <a:r>
              <a:rPr lang="de-DE" altLang="zh-TW" sz="2400" b="1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,</a:t>
            </a:r>
            <a:r>
              <a:rPr lang="de-DE" altLang="zh-TW" sz="240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 welche Schulform für die weitere schulische Laufbahn Ihres Kindes als besonders geeignet angesehen wird. </a:t>
            </a:r>
            <a:r>
              <a:rPr lang="de-DE" sz="2400">
                <a:solidFill>
                  <a:schemeClr val="tx1"/>
                </a:solidFill>
                <a:latin typeface="Arial" charset="0"/>
              </a:rPr>
              <a:t>	</a:t>
            </a:r>
          </a:p>
          <a:p>
            <a:pPr marL="365125" indent="-365125">
              <a:lnSpc>
                <a:spcPct val="115000"/>
              </a:lnSpc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altLang="zh-TW" sz="240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Diese Empfehlung ist </a:t>
            </a:r>
            <a:r>
              <a:rPr lang="de-DE" altLang="zh-TW" sz="2400" b="1" u="sng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nicht</a:t>
            </a:r>
            <a:r>
              <a:rPr lang="de-DE" altLang="zh-TW" sz="240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 verbindlich.</a:t>
            </a:r>
            <a:endParaRPr lang="de-DE" sz="2400">
              <a:solidFill>
                <a:schemeClr val="tx1"/>
              </a:solidFill>
              <a:latin typeface="Arial" charset="0"/>
            </a:endParaRPr>
          </a:p>
          <a:p>
            <a:pPr marL="365125" indent="-365125"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altLang="zh-TW" sz="240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Dem Halbjahreszeugnis gehen ausführliche </a:t>
            </a:r>
            <a:r>
              <a:rPr lang="de-DE" altLang="zh-TW" sz="2400" b="1" u="sng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Beratungs-gespräche</a:t>
            </a:r>
            <a:r>
              <a:rPr lang="de-DE" altLang="zh-TW" sz="240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 mit den jeweiligen Lehrpersonen voraus. </a:t>
            </a:r>
          </a:p>
          <a:p>
            <a:pPr marL="365125" indent="-365125"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altLang="zh-TW" sz="240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Den </a:t>
            </a:r>
            <a:r>
              <a:rPr lang="de-DE" altLang="zh-TW" sz="2400" b="1" u="sng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Anmeldeschein</a:t>
            </a:r>
            <a:r>
              <a:rPr lang="de-DE" altLang="zh-TW" sz="240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 für die weiterführende Schule erhält Ihr Kind zusammen mit dem Halbjahreszeugnis. </a:t>
            </a:r>
            <a:br>
              <a:rPr lang="de-DE" altLang="zh-TW" sz="2400">
                <a:solidFill>
                  <a:schemeClr val="tx1"/>
                </a:solidFill>
                <a:latin typeface="Arial" charset="0"/>
                <a:ea typeface="新細明體" pitchFamily="18" charset="-120"/>
              </a:rPr>
            </a:br>
            <a:r>
              <a:rPr lang="de-DE" altLang="zh-TW" sz="2400" b="1" u="sng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Sorgfältig aufbewahren!</a:t>
            </a:r>
            <a:r>
              <a:rPr lang="de-DE" altLang="zh-TW" sz="2400" u="sng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 </a:t>
            </a:r>
            <a:endParaRPr lang="de-DE" sz="2400" u="sng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1"/>
              <a:t>Empfehlung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/>
          <p:cNvSpPr>
            <a:spLocks noGrp="1"/>
          </p:cNvSpPr>
          <p:nvPr>
            <p:ph idx="4294967295"/>
          </p:nvPr>
        </p:nvSpPr>
        <p:spPr>
          <a:xfrm>
            <a:off x="457200" y="1557338"/>
            <a:ext cx="8686800" cy="4525962"/>
          </a:xfrm>
        </p:spPr>
        <p:txBody>
          <a:bodyPr/>
          <a:lstStyle/>
          <a:p>
            <a:pPr marL="365125" indent="-365125">
              <a:spcAft>
                <a:spcPct val="7000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 b="1" dirty="0">
                <a:solidFill>
                  <a:schemeClr val="tx1"/>
                </a:solidFill>
                <a:latin typeface="Arial" charset="0"/>
              </a:rPr>
              <a:t>Hauptschule </a:t>
            </a:r>
            <a:r>
              <a:rPr lang="de-DE" sz="2400" dirty="0">
                <a:solidFill>
                  <a:schemeClr val="tx1"/>
                </a:solidFill>
                <a:latin typeface="Arial" charset="0"/>
              </a:rPr>
              <a:t>	(Klasse 5 – 10)</a:t>
            </a:r>
          </a:p>
          <a:p>
            <a:pPr marL="365125" indent="-365125">
              <a:spcAft>
                <a:spcPct val="7000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 b="1" dirty="0">
                <a:solidFill>
                  <a:schemeClr val="tx1"/>
                </a:solidFill>
                <a:latin typeface="Arial" charset="0"/>
              </a:rPr>
              <a:t>Realschule</a:t>
            </a:r>
            <a:r>
              <a:rPr lang="de-DE" sz="2400" dirty="0">
                <a:solidFill>
                  <a:schemeClr val="tx1"/>
                </a:solidFill>
                <a:latin typeface="Arial" charset="0"/>
              </a:rPr>
              <a:t>     	(Klasse 5 – 10)</a:t>
            </a:r>
          </a:p>
          <a:p>
            <a:pPr marL="365125" indent="-365125">
              <a:spcAft>
                <a:spcPct val="7000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 b="1" dirty="0">
                <a:solidFill>
                  <a:schemeClr val="tx1"/>
                </a:solidFill>
                <a:latin typeface="Arial" charset="0"/>
              </a:rPr>
              <a:t>Gymnasium</a:t>
            </a:r>
            <a:r>
              <a:rPr lang="de-DE" sz="2400" dirty="0">
                <a:solidFill>
                  <a:schemeClr val="tx1"/>
                </a:solidFill>
                <a:latin typeface="Arial" charset="0"/>
              </a:rPr>
              <a:t>   	(Klasse 5 – 9/10) / Sek 2</a:t>
            </a:r>
          </a:p>
          <a:p>
            <a:pPr marL="365125" indent="-365125">
              <a:spcAft>
                <a:spcPct val="7000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 b="1" dirty="0">
                <a:solidFill>
                  <a:schemeClr val="tx1"/>
                </a:solidFill>
                <a:latin typeface="Arial" charset="0"/>
              </a:rPr>
              <a:t>Gesamtschule</a:t>
            </a:r>
            <a:r>
              <a:rPr lang="de-DE" sz="2400" dirty="0">
                <a:solidFill>
                  <a:schemeClr val="tx1"/>
                </a:solidFill>
                <a:latin typeface="Arial" charset="0"/>
              </a:rPr>
              <a:t>  (Klasse 5 – 10) / Sek 2</a:t>
            </a:r>
          </a:p>
          <a:p>
            <a:pPr marL="365125" indent="-365125">
              <a:spcAft>
                <a:spcPct val="7000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 b="1" dirty="0">
                <a:solidFill>
                  <a:schemeClr val="tx1"/>
                </a:solidFill>
                <a:latin typeface="Arial" charset="0"/>
              </a:rPr>
              <a:t>Sekundarschule</a:t>
            </a:r>
            <a:r>
              <a:rPr lang="de-DE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sz="2000" dirty="0">
                <a:solidFill>
                  <a:schemeClr val="tx1"/>
                </a:solidFill>
                <a:latin typeface="Arial" charset="0"/>
              </a:rPr>
              <a:t>(nicht in Köln!!!), Klasse 5-10, Koop</a:t>
            </a:r>
            <a:r>
              <a:rPr lang="de-DE" sz="2400" dirty="0">
                <a:solidFill>
                  <a:schemeClr val="tx1"/>
                </a:solidFill>
                <a:latin typeface="Arial" charset="0"/>
              </a:rPr>
              <a:t>. </a:t>
            </a:r>
            <a:r>
              <a:rPr lang="de-DE" sz="2000" dirty="0">
                <a:solidFill>
                  <a:schemeClr val="tx1"/>
                </a:solidFill>
                <a:latin typeface="Arial" charset="0"/>
              </a:rPr>
              <a:t>mit Sek 2</a:t>
            </a:r>
          </a:p>
          <a:p>
            <a:pPr marL="365125" indent="-365125">
              <a:spcAft>
                <a:spcPct val="7000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800" u="sng" dirty="0">
                <a:solidFill>
                  <a:schemeClr val="tx1"/>
                </a:solidFill>
                <a:latin typeface="Arial" charset="0"/>
              </a:rPr>
              <a:t>Achtung: Hinweis auf Durchlässigkeit!	</a:t>
            </a:r>
            <a:br>
              <a:rPr lang="de-DE" sz="2800" u="sng" dirty="0">
                <a:solidFill>
                  <a:schemeClr val="tx1"/>
                </a:solidFill>
                <a:latin typeface="Arial" charset="0"/>
              </a:rPr>
            </a:br>
            <a:endParaRPr lang="de-DE" sz="1600" u="sng" dirty="0">
              <a:solidFill>
                <a:schemeClr val="tx1"/>
              </a:solidFill>
              <a:latin typeface="Arial" charset="0"/>
            </a:endParaRPr>
          </a:p>
          <a:p>
            <a:pPr marL="365125" indent="-365125">
              <a:spcAft>
                <a:spcPct val="7000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>
                <a:tab pos="365125" algn="l"/>
              </a:tabLst>
            </a:pPr>
            <a:endParaRPr lang="de-DE" sz="2400" dirty="0">
              <a:solidFill>
                <a:schemeClr val="tx1"/>
              </a:solidFill>
              <a:latin typeface="Arial" charset="0"/>
            </a:endParaRPr>
          </a:p>
          <a:p>
            <a:pPr marL="365125" indent="-365125">
              <a:spcAft>
                <a:spcPct val="7000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>
                <a:tab pos="365125" algn="l"/>
              </a:tabLst>
            </a:pPr>
            <a:endParaRPr lang="de-DE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1"/>
              <a:t>Schulformen der Sekundarstufe 1 in NRW</a:t>
            </a: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65125" indent="-365125"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solidFill>
                  <a:schemeClr val="tx1"/>
                </a:solidFill>
                <a:latin typeface="Arial" charset="0"/>
              </a:rPr>
              <a:t>Auch wenn Kinder das gleiche Alter haben, </a:t>
            </a:r>
            <a:br>
              <a:rPr lang="de-DE" sz="2400">
                <a:solidFill>
                  <a:schemeClr val="tx1"/>
                </a:solidFill>
                <a:latin typeface="Arial" charset="0"/>
              </a:rPr>
            </a:br>
            <a:r>
              <a:rPr lang="de-DE" sz="2400">
                <a:solidFill>
                  <a:schemeClr val="tx1"/>
                </a:solidFill>
                <a:latin typeface="Arial" charset="0"/>
              </a:rPr>
              <a:t>entwickeln sie sich ganz </a:t>
            </a:r>
            <a:r>
              <a:rPr lang="de-DE" sz="2400" b="1" u="sng">
                <a:solidFill>
                  <a:schemeClr val="tx1"/>
                </a:solidFill>
                <a:latin typeface="Arial" charset="0"/>
              </a:rPr>
              <a:t>unterschiedlich</a:t>
            </a:r>
            <a:r>
              <a:rPr lang="de-DE" sz="2400">
                <a:solidFill>
                  <a:schemeClr val="tx1"/>
                </a:solidFill>
                <a:latin typeface="Arial" charset="0"/>
              </a:rPr>
              <a:t>. </a:t>
            </a:r>
            <a:br>
              <a:rPr lang="de-DE" sz="2400">
                <a:solidFill>
                  <a:schemeClr val="tx1"/>
                </a:solidFill>
                <a:latin typeface="Arial" charset="0"/>
              </a:rPr>
            </a:br>
            <a:br>
              <a:rPr lang="de-DE" sz="2400">
                <a:solidFill>
                  <a:schemeClr val="tx1"/>
                </a:solidFill>
                <a:latin typeface="Arial" charset="0"/>
              </a:rPr>
            </a:br>
            <a:r>
              <a:rPr lang="de-DE" sz="2400">
                <a:solidFill>
                  <a:schemeClr val="tx1"/>
                </a:solidFill>
                <a:latin typeface="Arial" charset="0"/>
              </a:rPr>
              <a:t>Sie haben </a:t>
            </a:r>
            <a:r>
              <a:rPr lang="de-DE" sz="2400" b="1" u="sng">
                <a:solidFill>
                  <a:schemeClr val="tx1"/>
                </a:solidFill>
                <a:latin typeface="Arial" charset="0"/>
              </a:rPr>
              <a:t>verschiedene</a:t>
            </a:r>
            <a:r>
              <a:rPr lang="de-DE" sz="2400">
                <a:solidFill>
                  <a:schemeClr val="tx1"/>
                </a:solidFill>
                <a:latin typeface="Arial" charset="0"/>
              </a:rPr>
              <a:t> Interessen, Begabungen und Fähigkeiten. </a:t>
            </a:r>
            <a:br>
              <a:rPr lang="de-DE" sz="2400">
                <a:solidFill>
                  <a:schemeClr val="tx1"/>
                </a:solidFill>
                <a:latin typeface="Arial" charset="0"/>
              </a:rPr>
            </a:br>
            <a:br>
              <a:rPr lang="de-DE" sz="2400">
                <a:solidFill>
                  <a:schemeClr val="tx1"/>
                </a:solidFill>
                <a:latin typeface="Arial" charset="0"/>
              </a:rPr>
            </a:br>
            <a:r>
              <a:rPr lang="de-DE" sz="2400">
                <a:solidFill>
                  <a:schemeClr val="tx1"/>
                </a:solidFill>
                <a:latin typeface="Arial" charset="0"/>
              </a:rPr>
              <a:t>Sie lernen auf </a:t>
            </a:r>
            <a:r>
              <a:rPr lang="de-DE" sz="2400" b="1" u="sng">
                <a:solidFill>
                  <a:schemeClr val="tx1"/>
                </a:solidFill>
                <a:latin typeface="Arial" charset="0"/>
              </a:rPr>
              <a:t>verschiedene</a:t>
            </a:r>
            <a:r>
              <a:rPr lang="de-DE" sz="2400">
                <a:solidFill>
                  <a:schemeClr val="tx1"/>
                </a:solidFill>
                <a:latin typeface="Arial" charset="0"/>
              </a:rPr>
              <a:t> Weise und mit individuellem Tempo. </a:t>
            </a:r>
          </a:p>
          <a:p>
            <a:pPr marL="365125" indent="-365125"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solidFill>
                  <a:schemeClr val="tx1"/>
                </a:solidFill>
                <a:latin typeface="Arial" charset="0"/>
              </a:rPr>
              <a:t>Wichtig ist die Frage:                                                               </a:t>
            </a:r>
            <a:r>
              <a:rPr lang="de-DE" sz="2400" b="1" u="sng">
                <a:solidFill>
                  <a:schemeClr val="tx1"/>
                </a:solidFill>
                <a:latin typeface="Arial" charset="0"/>
              </a:rPr>
              <a:t>Wo ist mein Kind sicher im nächsten Jahr erfolgreich</a:t>
            </a:r>
            <a:r>
              <a:rPr lang="de-DE" sz="2400">
                <a:solidFill>
                  <a:schemeClr val="tx1"/>
                </a:solidFill>
                <a:latin typeface="Arial" charset="0"/>
              </a:rPr>
              <a:t>?</a:t>
            </a:r>
          </a:p>
          <a:p>
            <a:pPr marL="365125" indent="-365125"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solidFill>
                  <a:schemeClr val="tx1"/>
                </a:solidFill>
                <a:latin typeface="Arial" charset="0"/>
              </a:rPr>
              <a:t>Die Eltern treffen die</a:t>
            </a:r>
            <a:r>
              <a:rPr lang="de-DE" sz="2400" b="1" u="sng">
                <a:solidFill>
                  <a:schemeClr val="tx1"/>
                </a:solidFill>
                <a:latin typeface="Arial" charset="0"/>
              </a:rPr>
              <a:t> Entscheidung!</a:t>
            </a:r>
            <a:endParaRPr lang="de-DE" sz="2400" i="1" u="sng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569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Voraussetzungen genau prüfen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/>
          <p:cNvSpPr>
            <a:spLocks noGrp="1"/>
          </p:cNvSpPr>
          <p:nvPr>
            <p:ph idx="4294967295"/>
          </p:nvPr>
        </p:nvSpPr>
        <p:spPr>
          <a:xfrm>
            <a:off x="457200" y="2205038"/>
            <a:ext cx="8686800" cy="4092575"/>
          </a:xfrm>
        </p:spPr>
        <p:txBody>
          <a:bodyPr/>
          <a:lstStyle/>
          <a:p>
            <a:pPr marL="365125" indent="-365125">
              <a:buClr>
                <a:schemeClr val="tx1"/>
              </a:buClr>
              <a:buSzPct val="85000"/>
              <a:buFont typeface="Wingdings" pitchFamily="2" charset="2"/>
              <a:buChar char="§"/>
              <a:tabLst>
                <a:tab pos="365125" algn="l"/>
              </a:tabLst>
            </a:pPr>
            <a:r>
              <a:rPr lang="de-DE" altLang="zh-TW" sz="2400">
                <a:solidFill>
                  <a:schemeClr val="tx1"/>
                </a:solidFill>
                <a:ea typeface="新細明體" pitchFamily="18" charset="-120"/>
              </a:rPr>
              <a:t>Anstrengungsbereitschaft</a:t>
            </a:r>
          </a:p>
          <a:p>
            <a:pPr marL="365125" indent="-365125">
              <a:buClr>
                <a:schemeClr val="tx1"/>
              </a:buClr>
              <a:buSzPct val="85000"/>
              <a:buFont typeface="Wingdings" pitchFamily="2" charset="2"/>
              <a:buChar char="§"/>
              <a:tabLst>
                <a:tab pos="365125" algn="l"/>
              </a:tabLst>
            </a:pPr>
            <a:r>
              <a:rPr lang="de-DE" altLang="zh-TW" sz="2400">
                <a:solidFill>
                  <a:schemeClr val="tx1"/>
                </a:solidFill>
                <a:ea typeface="新細明體" pitchFamily="18" charset="-120"/>
              </a:rPr>
              <a:t>Ausdauer und Konzentration</a:t>
            </a:r>
          </a:p>
          <a:p>
            <a:pPr marL="365125" indent="-365125">
              <a:buClr>
                <a:schemeClr val="tx1"/>
              </a:buClr>
              <a:buSzPct val="85000"/>
              <a:buFont typeface="Wingdings" pitchFamily="2" charset="2"/>
              <a:buChar char="§"/>
              <a:tabLst>
                <a:tab pos="365125" algn="l"/>
              </a:tabLst>
            </a:pPr>
            <a:r>
              <a:rPr lang="de-DE" altLang="zh-TW" sz="2400">
                <a:solidFill>
                  <a:schemeClr val="tx1"/>
                </a:solidFill>
                <a:ea typeface="新細明體" pitchFamily="18" charset="-120"/>
              </a:rPr>
              <a:t>Selbstständigkeit</a:t>
            </a:r>
          </a:p>
          <a:p>
            <a:pPr marL="365125" indent="-365125">
              <a:buClr>
                <a:schemeClr val="tx1"/>
              </a:buClr>
              <a:buSzPct val="85000"/>
              <a:buFont typeface="Wingdings" pitchFamily="2" charset="2"/>
              <a:buChar char="§"/>
              <a:tabLst>
                <a:tab pos="365125" algn="l"/>
              </a:tabLst>
            </a:pPr>
            <a:r>
              <a:rPr lang="de-DE" altLang="zh-TW" sz="2400">
                <a:solidFill>
                  <a:schemeClr val="tx1"/>
                </a:solidFill>
                <a:ea typeface="新細明體" pitchFamily="18" charset="-120"/>
              </a:rPr>
              <a:t>Zeiteinteilung</a:t>
            </a:r>
          </a:p>
          <a:p>
            <a:pPr marL="365125" indent="-365125">
              <a:buClr>
                <a:schemeClr val="tx1"/>
              </a:buClr>
              <a:buSzPct val="85000"/>
              <a:buFont typeface="Wingdings" pitchFamily="2" charset="2"/>
              <a:buChar char="§"/>
              <a:tabLst>
                <a:tab pos="365125" algn="l"/>
              </a:tabLst>
            </a:pPr>
            <a:r>
              <a:rPr lang="de-DE" altLang="zh-TW" sz="2400">
                <a:solidFill>
                  <a:schemeClr val="tx1"/>
                </a:solidFill>
                <a:ea typeface="新細明體" pitchFamily="18" charset="-120"/>
              </a:rPr>
              <a:t>Umgang mit Misserfolg</a:t>
            </a:r>
          </a:p>
          <a:p>
            <a:pPr marL="365125" indent="-365125">
              <a:buClr>
                <a:schemeClr val="tx1"/>
              </a:buClr>
              <a:buSzPct val="85000"/>
              <a:buFont typeface="Wingdings" pitchFamily="2" charset="2"/>
              <a:buChar char="§"/>
              <a:tabLst>
                <a:tab pos="365125" algn="l"/>
              </a:tabLst>
            </a:pPr>
            <a:r>
              <a:rPr lang="de-DE" altLang="zh-TW" sz="2400">
                <a:solidFill>
                  <a:schemeClr val="tx1"/>
                </a:solidFill>
                <a:ea typeface="新細明體" pitchFamily="18" charset="-120"/>
              </a:rPr>
              <a:t>Anteilnahme der Eltern</a:t>
            </a:r>
          </a:p>
          <a:p>
            <a:pPr marL="365125" indent="-365125">
              <a:buClr>
                <a:schemeClr val="tx1"/>
              </a:buClr>
              <a:buSzPct val="85000"/>
              <a:buFont typeface="Wingdings" pitchFamily="2" charset="2"/>
              <a:buChar char="§"/>
              <a:tabLst>
                <a:tab pos="365125" algn="l"/>
              </a:tabLst>
            </a:pPr>
            <a:r>
              <a:rPr lang="de-DE" altLang="zh-TW" sz="2400">
                <a:solidFill>
                  <a:schemeClr val="tx1"/>
                </a:solidFill>
                <a:ea typeface="新細明體" pitchFamily="18" charset="-120"/>
              </a:rPr>
              <a:t>Allgemeine Belastbarkeit</a:t>
            </a:r>
          </a:p>
          <a:p>
            <a:pPr marL="365125" indent="-365125">
              <a:buClr>
                <a:schemeClr val="tx1"/>
              </a:buClr>
              <a:buSzPct val="85000"/>
              <a:buFont typeface="Wingdings" pitchFamily="2" charset="2"/>
              <a:buChar char="§"/>
              <a:tabLst>
                <a:tab pos="365125" algn="l"/>
              </a:tabLst>
            </a:pPr>
            <a:r>
              <a:rPr lang="de-DE" altLang="zh-TW" sz="2400">
                <a:solidFill>
                  <a:schemeClr val="tx1"/>
                </a:solidFill>
                <a:ea typeface="新細明體" pitchFamily="18" charset="-120"/>
              </a:rPr>
              <a:t>Arbeitsplatz</a:t>
            </a:r>
          </a:p>
          <a:p>
            <a:pPr marL="365125" indent="-365125">
              <a:buClr>
                <a:schemeClr val="tx1"/>
              </a:buClr>
              <a:buSzPct val="85000"/>
              <a:buFont typeface="Wingdings" pitchFamily="2" charset="2"/>
              <a:buChar char="§"/>
              <a:tabLst>
                <a:tab pos="365125" algn="l"/>
              </a:tabLst>
            </a:pPr>
            <a:r>
              <a:rPr lang="de-DE" altLang="zh-TW" sz="2400">
                <a:solidFill>
                  <a:schemeClr val="tx1"/>
                </a:solidFill>
                <a:ea typeface="新細明體" pitchFamily="18" charset="-120"/>
              </a:rPr>
              <a:t>Ausreichend Schlaf</a:t>
            </a:r>
          </a:p>
          <a:p>
            <a:pPr marL="365125" indent="-365125">
              <a:buClr>
                <a:schemeClr val="tx1"/>
              </a:buClr>
              <a:buSzPct val="85000"/>
              <a:buFont typeface="Wingdings" pitchFamily="2" charset="2"/>
              <a:buChar char="§"/>
              <a:tabLst>
                <a:tab pos="365125" algn="l"/>
              </a:tabLst>
            </a:pPr>
            <a:r>
              <a:rPr lang="de-DE" altLang="zh-TW" sz="2400">
                <a:solidFill>
                  <a:schemeClr val="tx1"/>
                </a:solidFill>
                <a:ea typeface="新細明體" pitchFamily="18" charset="-120"/>
              </a:rPr>
              <a:t>Hobbys</a:t>
            </a:r>
          </a:p>
          <a:p>
            <a:pPr marL="365125" indent="-365125">
              <a:buClr>
                <a:schemeClr val="tx1"/>
              </a:buClr>
              <a:buSzPct val="85000"/>
              <a:buFont typeface="Wingdings" pitchFamily="2" charset="2"/>
              <a:buChar char="§"/>
              <a:tabLst>
                <a:tab pos="365125" algn="l"/>
              </a:tabLst>
            </a:pPr>
            <a:endParaRPr lang="de-DE" altLang="zh-TW" sz="240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569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b="1"/>
              <a:t>Wechsel nach der 4. Klasse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79388" y="1196975"/>
            <a:ext cx="8640762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5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de-DE" altLang="zh-TW" sz="2400">
                <a:solidFill>
                  <a:schemeClr val="tx2"/>
                </a:solidFill>
                <a:ea typeface="新細明體" pitchFamily="18" charset="-120"/>
              </a:rPr>
              <a:t>Die Eltern sollten vor der Schulwahl ein </a:t>
            </a:r>
            <a:r>
              <a:rPr lang="de-DE" altLang="zh-TW" sz="2400" b="1" u="sng">
                <a:solidFill>
                  <a:schemeClr val="tx2"/>
                </a:solidFill>
                <a:ea typeface="新細明體" pitchFamily="18" charset="-120"/>
              </a:rPr>
              <a:t>besonderes Augenmerk</a:t>
            </a:r>
            <a:r>
              <a:rPr lang="de-DE" altLang="zh-TW" sz="2400">
                <a:solidFill>
                  <a:schemeClr val="tx2"/>
                </a:solidFill>
                <a:ea typeface="新細明體" pitchFamily="18" charset="-120"/>
              </a:rPr>
              <a:t> auf die folgenden Bereiche haben</a:t>
            </a:r>
            <a:endParaRPr lang="de-DE" sz="2400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65125" indent="-365125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SzPct val="90000"/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solidFill>
                  <a:schemeClr val="tx1"/>
                </a:solidFill>
                <a:latin typeface="Arial" charset="0"/>
              </a:rPr>
              <a:t>Sie vermittelt eine grundlegende allgemeine Bildung mit der Vorbereitung auf die Berufswelt.</a:t>
            </a:r>
          </a:p>
          <a:p>
            <a:pPr marL="365125" indent="-365125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SzPct val="90000"/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solidFill>
                  <a:schemeClr val="tx1"/>
                </a:solidFill>
                <a:latin typeface="Arial" charset="0"/>
              </a:rPr>
              <a:t>Offene Unterrichtsmethoden und praxisbezogene Projektarbeiten werden bevorzugt.</a:t>
            </a:r>
          </a:p>
          <a:p>
            <a:pPr marL="365125" indent="-365125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SzPct val="90000"/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 b="1" u="sng">
                <a:solidFill>
                  <a:schemeClr val="tx1"/>
                </a:solidFill>
                <a:latin typeface="Arial" charset="0"/>
              </a:rPr>
              <a:t>Abschlüsse</a:t>
            </a:r>
            <a:r>
              <a:rPr lang="de-DE" sz="2400">
                <a:solidFill>
                  <a:schemeClr val="tx1"/>
                </a:solidFill>
                <a:latin typeface="Arial" charset="0"/>
              </a:rPr>
              <a:t>: 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tabLst>
                <a:tab pos="365125" algn="l"/>
              </a:tabLst>
            </a:pPr>
            <a:r>
              <a:rPr lang="de-DE" sz="2200">
                <a:solidFill>
                  <a:schemeClr val="tx1"/>
                </a:solidFill>
                <a:latin typeface="Arial" charset="0"/>
              </a:rPr>
              <a:t>HS- Abschluss nach Klasse 9 und 10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tabLst>
                <a:tab pos="365125" algn="l"/>
              </a:tabLst>
            </a:pPr>
            <a:r>
              <a:rPr lang="de-DE" sz="2200">
                <a:solidFill>
                  <a:schemeClr val="tx1"/>
                </a:solidFill>
                <a:latin typeface="Arial" charset="0"/>
              </a:rPr>
              <a:t>Erweiterter Abschluss nach Klasse 10B (Fachoberschulreife)</a:t>
            </a:r>
          </a:p>
        </p:txBody>
      </p:sp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569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Hauptschule</a:t>
            </a:r>
            <a:endParaRPr lang="de-DE" sz="2400" b="1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65125" indent="-365125">
              <a:lnSpc>
                <a:spcPct val="115000"/>
              </a:lnSpc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latin typeface="Arial" charset="0"/>
              </a:rPr>
              <a:t>Sie vermittelt eine erweiterte allgemeine Bildung, </a:t>
            </a:r>
            <a:br>
              <a:rPr lang="de-DE" sz="2400">
                <a:latin typeface="Arial" charset="0"/>
              </a:rPr>
            </a:br>
            <a:r>
              <a:rPr lang="de-DE" sz="2400">
                <a:latin typeface="Arial" charset="0"/>
              </a:rPr>
              <a:t>die befähigt, Bildungswege in berufs- und studienqualifizierenden Bildungsgängen fortzusetzen. </a:t>
            </a:r>
          </a:p>
          <a:p>
            <a:pPr marL="365125" indent="-365125">
              <a:lnSpc>
                <a:spcPct val="115000"/>
              </a:lnSpc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latin typeface="Arial" charset="0"/>
              </a:rPr>
              <a:t>Es besteht das Angebot einer 2. Fremdsprache </a:t>
            </a:r>
          </a:p>
          <a:p>
            <a:pPr marL="365125" indent="-365125">
              <a:lnSpc>
                <a:spcPct val="115000"/>
              </a:lnSpc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 b="1" u="sng">
                <a:latin typeface="Arial" charset="0"/>
              </a:rPr>
              <a:t>Abschlüsse</a:t>
            </a:r>
            <a:r>
              <a:rPr lang="de-DE" sz="2400">
                <a:latin typeface="Arial" charset="0"/>
              </a:rPr>
              <a:t>:</a:t>
            </a:r>
          </a:p>
          <a:p>
            <a:pPr lvl="1">
              <a:buClr>
                <a:schemeClr val="tx1"/>
              </a:buClr>
              <a:buSzPct val="80000"/>
              <a:buFont typeface="Wingdings" pitchFamily="2" charset="2"/>
              <a:buChar char="§"/>
              <a:tabLst>
                <a:tab pos="365125" algn="l"/>
              </a:tabLst>
            </a:pPr>
            <a:r>
              <a:rPr lang="de-DE" sz="2200">
                <a:latin typeface="Arial" charset="0"/>
              </a:rPr>
              <a:t>Sek. 1 Abschluss</a:t>
            </a:r>
          </a:p>
          <a:p>
            <a:pPr lvl="1">
              <a:buClr>
                <a:schemeClr val="tx1"/>
              </a:buClr>
              <a:buSzPct val="80000"/>
              <a:buFont typeface="Wingdings" pitchFamily="2" charset="2"/>
              <a:buChar char="§"/>
              <a:tabLst>
                <a:tab pos="365125" algn="l"/>
              </a:tabLst>
            </a:pPr>
            <a:r>
              <a:rPr lang="de-DE" sz="2200">
                <a:latin typeface="Arial" charset="0"/>
              </a:rPr>
              <a:t>Fachoberschulreife/Erweiterter Sek. 1 Abschluss</a:t>
            </a:r>
          </a:p>
          <a:p>
            <a:pPr lvl="1">
              <a:buClr>
                <a:schemeClr val="tx1"/>
              </a:buClr>
              <a:buSzPct val="80000"/>
              <a:buFont typeface="Wingdings" pitchFamily="2" charset="2"/>
              <a:buChar char="§"/>
              <a:tabLst>
                <a:tab pos="365125" algn="l"/>
              </a:tabLst>
            </a:pPr>
            <a:r>
              <a:rPr lang="de-DE" sz="2200">
                <a:latin typeface="Arial" charset="0"/>
              </a:rPr>
              <a:t>Ein qualifizierter Abschluss berechtigt zum Besuch der gymnasialen Oberstufe.</a:t>
            </a:r>
          </a:p>
        </p:txBody>
      </p:sp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569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Realschule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65125" indent="-365125">
              <a:lnSpc>
                <a:spcPct val="11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latin typeface="Arial" charset="0"/>
              </a:rPr>
              <a:t>Es vermittelt eine vertiefende allgemeine Bildung, </a:t>
            </a:r>
            <a:br>
              <a:rPr lang="de-DE" sz="2400">
                <a:latin typeface="Arial" charset="0"/>
              </a:rPr>
            </a:br>
            <a:r>
              <a:rPr lang="de-DE" sz="2400">
                <a:latin typeface="Arial" charset="0"/>
              </a:rPr>
              <a:t>die die Schüler befähigt, nach dem Abschluss der Sekundarstufe 2 ihren Bildungsweg an einer Hochschule oder in berufsqualifizierenden Bildungsgängen fortzusetzen. </a:t>
            </a:r>
          </a:p>
          <a:p>
            <a:pPr marL="365125" indent="-365125">
              <a:lnSpc>
                <a:spcPct val="11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latin typeface="Arial" charset="0"/>
              </a:rPr>
              <a:t>Mindestens 2 Fremdsprachen werden angeboten. </a:t>
            </a:r>
          </a:p>
          <a:p>
            <a:pPr marL="365125" indent="-365125">
              <a:lnSpc>
                <a:spcPct val="11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  <a:tabLst>
                <a:tab pos="365125" algn="l"/>
              </a:tabLst>
            </a:pPr>
            <a:r>
              <a:rPr lang="de-DE" sz="2400">
                <a:latin typeface="Arial" charset="0"/>
              </a:rPr>
              <a:t>Ein hohes Maß an selbstständigem Arbeiten wird erwartet.</a:t>
            </a:r>
          </a:p>
        </p:txBody>
      </p:sp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569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Gymnasium</a:t>
            </a: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Met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i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675</Words>
  <Application>Microsoft Office PowerPoint</Application>
  <PresentationFormat>Bildschirmpräsentation (4:3)</PresentationFormat>
  <Paragraphs>97</Paragraphs>
  <Slides>16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Calibri</vt:lpstr>
      <vt:lpstr>Franklin Gothic Book</vt:lpstr>
      <vt:lpstr>Franklin Gothic Medium</vt:lpstr>
      <vt:lpstr>Wingdings</vt:lpstr>
      <vt:lpstr>Wingdings 2</vt:lpstr>
      <vt:lpstr>Metis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Was Eltern wissen möchten...</vt:lpstr>
      <vt:lpstr>Weitere Informationen</vt:lpstr>
      <vt:lpstr>Anmeldung 2022 </vt:lpstr>
      <vt:lpstr>Bildungsgänge nach der Grundschule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Europaseminar in Halden- Inklusion am Beispiel Norwegen</dc:title>
  <dc:creator>Sonja</dc:creator>
  <cp:lastModifiedBy>Marlies Hamacher</cp:lastModifiedBy>
  <cp:revision>67</cp:revision>
  <cp:lastPrinted>2021-10-24T09:06:21Z</cp:lastPrinted>
  <dcterms:created xsi:type="dcterms:W3CDTF">2011-01-11T19:05:44Z</dcterms:created>
  <dcterms:modified xsi:type="dcterms:W3CDTF">2021-10-24T11:01:27Z</dcterms:modified>
</cp:coreProperties>
</file>